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7" r:id="rId2"/>
    <p:sldId id="259" r:id="rId3"/>
    <p:sldId id="258" r:id="rId4"/>
    <p:sldId id="261" r:id="rId5"/>
    <p:sldId id="262" r:id="rId6"/>
    <p:sldId id="263" r:id="rId7"/>
    <p:sldId id="265" r:id="rId8"/>
    <p:sldId id="266" r:id="rId9"/>
    <p:sldId id="267" r:id="rId10"/>
    <p:sldId id="264" r:id="rId11"/>
    <p:sldId id="275" r:id="rId12"/>
    <p:sldId id="272" r:id="rId13"/>
    <p:sldId id="274" r:id="rId14"/>
    <p:sldId id="276" r:id="rId15"/>
    <p:sldId id="277" r:id="rId16"/>
    <p:sldId id="299" r:id="rId17"/>
    <p:sldId id="268" r:id="rId18"/>
    <p:sldId id="269"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301" r:id="rId42"/>
    <p:sldId id="302" r:id="rId43"/>
    <p:sldId id="3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EA2E7-763A-4CA8-BDB2-3E82EA12024E}" type="datetimeFigureOut">
              <a:rPr lang="en-IN" smtClean="0"/>
              <a:t>05-08-2017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B348F-2B00-4C4F-8938-B1B9E43CC3DE}" type="slidenum">
              <a:rPr lang="en-IN" smtClean="0"/>
              <a:t>‹#›</a:t>
            </a:fld>
            <a:endParaRPr lang="en-IN"/>
          </a:p>
        </p:txBody>
      </p:sp>
    </p:spTree>
    <p:extLst>
      <p:ext uri="{BB962C8B-B14F-4D97-AF65-F5344CB8AC3E}">
        <p14:creationId xmlns:p14="http://schemas.microsoft.com/office/powerpoint/2010/main" val="108574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a:t>
            </a:r>
            <a:r>
              <a:rPr lang="en-US" baseline="0" dirty="0"/>
              <a:t>d your pic, contact info and bio</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a:t>
            </a:fld>
            <a:endParaRPr lang="en-US"/>
          </a:p>
        </p:txBody>
      </p:sp>
    </p:spTree>
    <p:extLst>
      <p:ext uri="{BB962C8B-B14F-4D97-AF65-F5344CB8AC3E}">
        <p14:creationId xmlns:p14="http://schemas.microsoft.com/office/powerpoint/2010/main" val="138574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Speaking points</a:t>
            </a:r>
          </a:p>
          <a:p>
            <a:pPr marL="171450" indent="-171450">
              <a:buFontTx/>
              <a:buChar char="-"/>
            </a:pPr>
            <a:r>
              <a:rPr lang="en-US" dirty="0"/>
              <a:t>Login to www.opsgility.com </a:t>
            </a:r>
          </a:p>
          <a:p>
            <a:pPr marL="171450" indent="-171450">
              <a:buFontTx/>
              <a:buChar char="-"/>
            </a:pPr>
            <a:r>
              <a:rPr lang="en-US" dirty="0"/>
              <a:t>Find</a:t>
            </a:r>
            <a:r>
              <a:rPr lang="en-US" baseline="0" dirty="0"/>
              <a:t> one of the lab guides in this course – click the beaker icon on the left to show how to open the guide. </a:t>
            </a:r>
          </a:p>
          <a:p>
            <a:pPr marL="171450" indent="-171450">
              <a:buFontTx/>
              <a:buChar char="-"/>
            </a:pPr>
            <a:r>
              <a:rPr lang="en-US" baseline="0" dirty="0"/>
              <a:t>There are buttons to show full screen in the lab or to open in a different window.. Show them</a:t>
            </a:r>
          </a:p>
          <a:p>
            <a:pPr marL="171450" indent="-171450">
              <a:buFontTx/>
              <a:buChar char="-"/>
            </a:pPr>
            <a:r>
              <a:rPr lang="en-US" baseline="0" dirty="0"/>
              <a:t>Click on Learning Solutions -&gt; All Courses – change the filter by to Online to show all of the other available online courses</a:t>
            </a:r>
          </a:p>
          <a:p>
            <a:pPr marL="171450" indent="-171450">
              <a:buFontTx/>
              <a:buChar char="-"/>
            </a:pPr>
            <a:r>
              <a:rPr lang="en-US" baseline="0" dirty="0"/>
              <a:t>Filter by labs to show the other labs available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593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dirty="0"/>
              <a:t>I see the cloud is moving away</a:t>
            </a:r>
            <a:r>
              <a:rPr lang="en-US" baseline="0" dirty="0"/>
              <a:t> from a Mere VM ( the virtual Machine to ) a Intelligent Cloud .  May be major role is Played by PAAS ( Platform of as a Service) in the form of application like </a:t>
            </a:r>
            <a:r>
              <a:rPr lang="en-US" baseline="0" dirty="0" err="1"/>
              <a:t>iOt</a:t>
            </a:r>
            <a:r>
              <a:rPr lang="en-US" baseline="0" dirty="0"/>
              <a:t> SUITE, Machine learning etc.</a:t>
            </a:r>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237328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cloud as it takes care of Speed , scale and economics.</a:t>
            </a:r>
            <a:endParaRPr lang="en-US" dirty="0"/>
          </a:p>
          <a:p>
            <a:endParaRPr lang="en-US" dirty="0"/>
          </a:p>
          <a:p>
            <a:r>
              <a:rPr lang="en-US" dirty="0"/>
              <a:t>We have Data</a:t>
            </a:r>
            <a:r>
              <a:rPr lang="en-US" baseline="0" dirty="0"/>
              <a:t> Center Spread across the Global to take care of Low latency </a:t>
            </a:r>
            <a:r>
              <a:rPr lang="en-US" baseline="0" dirty="0" err="1"/>
              <a:t>i.e</a:t>
            </a:r>
            <a:r>
              <a:rPr lang="en-US" baseline="0" dirty="0"/>
              <a:t> speed and there are more way and means to achieve this. Well I love the concept of Scale here which is so meaning full and </a:t>
            </a:r>
            <a:r>
              <a:rPr lang="en-US" baseline="0" dirty="0" err="1"/>
              <a:t>offcourse</a:t>
            </a:r>
            <a:r>
              <a:rPr lang="en-US" baseline="0" dirty="0"/>
              <a:t> at the end of the day its scale of economics.</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185544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6</a:t>
            </a:fld>
            <a:endParaRPr lang="en-US" dirty="0"/>
          </a:p>
        </p:txBody>
      </p:sp>
    </p:spTree>
    <p:extLst>
      <p:ext uri="{BB962C8B-B14F-4D97-AF65-F5344CB8AC3E}">
        <p14:creationId xmlns:p14="http://schemas.microsoft.com/office/powerpoint/2010/main" val="268039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2925" y="757238"/>
            <a:ext cx="6716713" cy="3779837"/>
          </a:xfrm>
        </p:spPr>
      </p:sp>
      <p:sp>
        <p:nvSpPr>
          <p:cNvPr id="3" name="Notes Placeholder 2"/>
          <p:cNvSpPr>
            <a:spLocks noGrp="1"/>
          </p:cNvSpPr>
          <p:nvPr>
            <p:ph type="body" idx="1"/>
          </p:nvPr>
        </p:nvSpPr>
        <p:spPr/>
        <p:txBody>
          <a:bodyPr>
            <a:normAutofit lnSpcReduction="10000"/>
          </a:bodyPr>
          <a:lstStyle/>
          <a:p>
            <a:r>
              <a:rPr lang="en-US" sz="1300" dirty="0"/>
              <a:t>https://azure.microsoft.com/en-us/regions/</a:t>
            </a:r>
          </a:p>
          <a:p>
            <a:endParaRPr lang="en-US" sz="1300" dirty="0"/>
          </a:p>
          <a:p>
            <a:r>
              <a:rPr lang="en-US" sz="1300" dirty="0"/>
              <a:t>Over the last few years we’ve truly delivered a huge infrastructure to enable us to grow our services at scale around the globe.  Whether it’s our flagship facilities in Quincy, Washington or Boydton, Virginia, or some of the newly announced facilities in Shanghai, Australia and Brazil, it really is key for us to make smart investments around the world to deliver services in a resilient and reliable fashion.</a:t>
            </a:r>
          </a:p>
          <a:p>
            <a:r>
              <a:rPr lang="en-US" sz="1300" dirty="0"/>
              <a:t> </a:t>
            </a:r>
          </a:p>
          <a:p>
            <a:r>
              <a:rPr lang="en-US" sz="1300" dirty="0"/>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300" dirty="0"/>
              <a:t> </a:t>
            </a:r>
          </a:p>
          <a:p>
            <a:r>
              <a:rPr lang="en-US" sz="1300" dirty="0"/>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698150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71B348F-2B00-4C4F-8938-B1B9E43CC3DE}" type="slidenum">
              <a:rPr lang="en-IN" smtClean="0"/>
              <a:t>25</a:t>
            </a:fld>
            <a:endParaRPr lang="en-IN"/>
          </a:p>
        </p:txBody>
      </p:sp>
    </p:spTree>
    <p:extLst>
      <p:ext uri="{BB962C8B-B14F-4D97-AF65-F5344CB8AC3E}">
        <p14:creationId xmlns:p14="http://schemas.microsoft.com/office/powerpoint/2010/main" val="14985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r>
              <a:rPr lang="en-IN" smtClean="0"/>
              <a:t>Azure Boot Camp - Bangalore</a:t>
            </a:r>
            <a:endParaRPr lang="en-IN"/>
          </a:p>
        </p:txBody>
      </p:sp>
      <p:sp>
        <p:nvSpPr>
          <p:cNvPr id="6" name="Slide Number Placeholder 5"/>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2278763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r>
              <a:rPr lang="en-IN" smtClean="0"/>
              <a:t>Azure Boot Camp - Bangalore</a:t>
            </a:r>
            <a:endParaRPr lang="en-IN"/>
          </a:p>
        </p:txBody>
      </p:sp>
      <p:sp>
        <p:nvSpPr>
          <p:cNvPr id="6" name="Slide Number Placeholder 5"/>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66931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r>
              <a:rPr lang="en-IN" smtClean="0"/>
              <a:t>Azure Boot Camp - Bangalore</a:t>
            </a:r>
            <a:endParaRPr lang="en-IN"/>
          </a:p>
        </p:txBody>
      </p:sp>
      <p:sp>
        <p:nvSpPr>
          <p:cNvPr id="6" name="Slide Number Placeholder 5"/>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67806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structor - white">
    <p:spTree>
      <p:nvGrpSpPr>
        <p:cNvPr id="1" name=""/>
        <p:cNvGrpSpPr/>
        <p:nvPr/>
      </p:nvGrpSpPr>
      <p:grpSpPr>
        <a:xfrm>
          <a:off x="0" y="0"/>
          <a:ext cx="0" cy="0"/>
          <a:chOff x="0" y="0"/>
          <a:chExt cx="0" cy="0"/>
        </a:xfrm>
      </p:grpSpPr>
      <p:sp>
        <p:nvSpPr>
          <p:cNvPr id="3" name="Rectangle 2"/>
          <p:cNvSpPr/>
          <p:nvPr userDrawn="1"/>
        </p:nvSpPr>
        <p:spPr bwMode="auto">
          <a:xfrm>
            <a:off x="1" y="0"/>
            <a:ext cx="5321808" cy="6858000"/>
          </a:xfrm>
          <a:prstGeom prst="rect">
            <a:avLst/>
          </a:prstGeom>
          <a:solidFill>
            <a:srgbClr val="00A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userDrawn="1"/>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endParaRPr lang="en-US"/>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
        <p:nvSpPr>
          <p:cNvPr id="12" name="TextBox 11"/>
          <p:cNvSpPr txBox="1"/>
          <p:nvPr userDrawn="1"/>
        </p:nvSpPr>
        <p:spPr>
          <a:xfrm>
            <a:off x="5821680" y="126475"/>
            <a:ext cx="5934456" cy="443198"/>
          </a:xfrm>
          <a:prstGeom prst="rect">
            <a:avLst/>
          </a:prstGeom>
          <a:noFill/>
        </p:spPr>
        <p:txBody>
          <a:bodyPr wrap="square" lIns="0" tIns="0" rIns="0" bIns="0" rtlCol="0">
            <a:spAutoFit/>
          </a:bodyPr>
          <a:lstStyle/>
          <a:p>
            <a:pPr marL="0" indent="0" algn="r">
              <a:lnSpc>
                <a:spcPct val="90000"/>
              </a:lnSpc>
              <a:spcBef>
                <a:spcPct val="20000"/>
              </a:spcBef>
              <a:buSzPct val="80000"/>
              <a:buNone/>
            </a:pPr>
            <a:r>
              <a:rPr lang="en-US" sz="3200" u="sng" dirty="0">
                <a:solidFill>
                  <a:schemeClr val="accent2"/>
                </a:solidFill>
              </a:rPr>
              <a:t>about the instructor</a:t>
            </a:r>
          </a:p>
        </p:txBody>
      </p:sp>
    </p:spTree>
    <p:extLst>
      <p:ext uri="{BB962C8B-B14F-4D97-AF65-F5344CB8AC3E}">
        <p14:creationId xmlns:p14="http://schemas.microsoft.com/office/powerpoint/2010/main" val="885912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382191"/>
          </a:xfrm>
        </p:spPr>
        <p:txBody>
          <a:bodyPr/>
          <a:lstStyle>
            <a:lvl1pPr marL="460201" indent="-460201">
              <a:buClr>
                <a:srgbClr val="FFFFFF"/>
              </a:buClr>
              <a:buSzPct val="70000"/>
              <a:buFontTx/>
              <a:buBlip>
                <a:blip r:embed="rId2"/>
              </a:buBlip>
              <a:defRPr sz="4000">
                <a:solidFill>
                  <a:schemeClr val="accent2"/>
                </a:solidFill>
              </a:defRPr>
            </a:lvl1pPr>
            <a:lvl2pPr marL="855349" indent="-395147">
              <a:buClr>
                <a:srgbClr val="FFFFFF"/>
              </a:buClr>
              <a:buSzPct val="70000"/>
              <a:buFontTx/>
              <a:buBlip>
                <a:blip r:embed="rId2"/>
              </a:buBlip>
              <a:defRPr sz="3200">
                <a:solidFill>
                  <a:schemeClr val="tx2"/>
                </a:solidFill>
              </a:defRPr>
            </a:lvl2pPr>
            <a:lvl3pPr marL="1258429" indent="-403081">
              <a:buClr>
                <a:srgbClr val="FFFFFF"/>
              </a:buClr>
              <a:buSzPct val="70000"/>
              <a:buFontTx/>
              <a:buBlip>
                <a:blip r:embed="rId2"/>
              </a:buBlip>
              <a:defRPr sz="2800">
                <a:solidFill>
                  <a:schemeClr val="tx2"/>
                </a:solidFill>
              </a:defRPr>
            </a:lvl3pPr>
            <a:lvl4pPr marL="1604368" indent="-345947">
              <a:buClr>
                <a:srgbClr val="FFFFFF"/>
              </a:buClr>
              <a:buSzPct val="70000"/>
              <a:buFontTx/>
              <a:buBlip>
                <a:blip r:embed="rId2"/>
              </a:buBlip>
              <a:defRPr sz="2400">
                <a:solidFill>
                  <a:schemeClr val="tx2"/>
                </a:solidFill>
              </a:defRPr>
            </a:lvl4pPr>
            <a:lvl5pPr marL="1940804" indent="-336427">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3814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4542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r>
              <a:rPr lang="en-IN" smtClean="0"/>
              <a:t>Azure Boot Camp - Bangalore</a:t>
            </a:r>
            <a:endParaRPr lang="en-IN"/>
          </a:p>
        </p:txBody>
      </p:sp>
      <p:sp>
        <p:nvSpPr>
          <p:cNvPr id="6" name="Slide Number Placeholder 5"/>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34002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r>
              <a:rPr lang="en-IN" smtClean="0"/>
              <a:t>Azure Boot Camp - Bangalore</a:t>
            </a:r>
            <a:endParaRPr lang="en-IN"/>
          </a:p>
        </p:txBody>
      </p:sp>
      <p:sp>
        <p:nvSpPr>
          <p:cNvPr id="6" name="Slide Number Placeholder 5"/>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316879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r>
              <a:rPr lang="en-IN" smtClean="0"/>
              <a:t>Azure Boot Camp - Bangalore</a:t>
            </a:r>
            <a:endParaRPr lang="en-IN"/>
          </a:p>
        </p:txBody>
      </p:sp>
      <p:sp>
        <p:nvSpPr>
          <p:cNvPr id="7" name="Slide Number Placeholder 6"/>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93007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r>
              <a:rPr lang="en-IN" smtClean="0"/>
              <a:t>Azure Boot Camp - Bangalore</a:t>
            </a:r>
            <a:endParaRPr lang="en-IN"/>
          </a:p>
        </p:txBody>
      </p:sp>
      <p:sp>
        <p:nvSpPr>
          <p:cNvPr id="9" name="Slide Number Placeholder 8"/>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75255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sp>
        <p:nvSpPr>
          <p:cNvPr id="5" name="Slide Number Placeholder 4"/>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23948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r>
              <a:rPr lang="en-IN" smtClean="0"/>
              <a:t>Azure Boot Camp - Bangalore</a:t>
            </a:r>
            <a:endParaRPr lang="en-IN"/>
          </a:p>
        </p:txBody>
      </p:sp>
      <p:sp>
        <p:nvSpPr>
          <p:cNvPr id="4" name="Slide Number Placeholder 3"/>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25406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r>
              <a:rPr lang="en-IN" smtClean="0"/>
              <a:t>Azure Boot Camp - Bangalore</a:t>
            </a:r>
            <a:endParaRPr lang="en-IN"/>
          </a:p>
        </p:txBody>
      </p:sp>
      <p:sp>
        <p:nvSpPr>
          <p:cNvPr id="7" name="Slide Number Placeholder 6"/>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1625933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r>
              <a:rPr lang="en-IN" smtClean="0"/>
              <a:t>Azure Boot Camp - Bangalore</a:t>
            </a:r>
            <a:endParaRPr lang="en-IN"/>
          </a:p>
        </p:txBody>
      </p:sp>
      <p:sp>
        <p:nvSpPr>
          <p:cNvPr id="7" name="Slide Number Placeholder 6"/>
          <p:cNvSpPr>
            <a:spLocks noGrp="1"/>
          </p:cNvSpPr>
          <p:nvPr>
            <p:ph type="sldNum" sz="quarter" idx="12"/>
          </p:nvPr>
        </p:nvSpPr>
        <p:spPr/>
        <p:txBody>
          <a:bodyPr/>
          <a:lstStyle/>
          <a:p>
            <a:fld id="{10D3A4E8-8332-4DF5-BA48-2BF3183D1F0C}" type="slidenum">
              <a:rPr lang="en-IN" smtClean="0"/>
              <a:t>‹#›</a:t>
            </a:fld>
            <a:endParaRPr lang="en-IN"/>
          </a:p>
        </p:txBody>
      </p:sp>
    </p:spTree>
    <p:extLst>
      <p:ext uri="{BB962C8B-B14F-4D97-AF65-F5344CB8AC3E}">
        <p14:creationId xmlns:p14="http://schemas.microsoft.com/office/powerpoint/2010/main" val="265305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Azure Boot Camp - Bangalore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3A4E8-8332-4DF5-BA48-2BF3183D1F0C}" type="slidenum">
              <a:rPr lang="en-IN" smtClean="0"/>
              <a:t>‹#›</a:t>
            </a:fld>
            <a:endParaRPr lang="en-IN"/>
          </a:p>
        </p:txBody>
      </p:sp>
    </p:spTree>
    <p:extLst>
      <p:ext uri="{BB962C8B-B14F-4D97-AF65-F5344CB8AC3E}">
        <p14:creationId xmlns:p14="http://schemas.microsoft.com/office/powerpoint/2010/main" val="8264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89361" y="4810701"/>
            <a:ext cx="4352671" cy="387798"/>
          </a:xfrm>
        </p:spPr>
        <p:txBody>
          <a:bodyPr>
            <a:normAutofit fontScale="92500" lnSpcReduction="20000"/>
          </a:bodyPr>
          <a:lstStyle/>
          <a:p>
            <a:endParaRPr lang="en-US" dirty="0"/>
          </a:p>
        </p:txBody>
      </p:sp>
      <p:sp>
        <p:nvSpPr>
          <p:cNvPr id="4" name="Text Placeholder 3"/>
          <p:cNvSpPr>
            <a:spLocks noGrp="1"/>
          </p:cNvSpPr>
          <p:nvPr>
            <p:ph type="body" sz="quarter" idx="12"/>
          </p:nvPr>
        </p:nvSpPr>
        <p:spPr>
          <a:xfrm>
            <a:off x="5827713" y="1728439"/>
            <a:ext cx="6364287" cy="3311676"/>
          </a:xfrm>
        </p:spPr>
        <p:txBody>
          <a:bodyPr/>
          <a:lstStyle/>
          <a:p>
            <a:pPr algn="ctr"/>
            <a:endParaRPr lang="en-US" sz="2400" b="1" dirty="0" smtClean="0"/>
          </a:p>
          <a:p>
            <a:pPr algn="ctr"/>
            <a:r>
              <a:rPr lang="en-US" sz="3200" b="1" dirty="0" smtClean="0"/>
              <a:t>Welcome to Azure Bootcamp!!!</a:t>
            </a:r>
          </a:p>
          <a:p>
            <a:pPr algn="ctr"/>
            <a:endParaRPr lang="en-US" sz="2400" b="1" dirty="0"/>
          </a:p>
          <a:p>
            <a:pPr algn="ctr"/>
            <a:endParaRPr lang="en-US" sz="2400" b="1" dirty="0" smtClean="0"/>
          </a:p>
          <a:p>
            <a:pPr algn="ctr"/>
            <a:r>
              <a:rPr lang="en-US" sz="2400" b="1" dirty="0" smtClean="0"/>
              <a:t>Abdul </a:t>
            </a:r>
            <a:r>
              <a:rPr lang="en-US" sz="2400" b="1" dirty="0"/>
              <a:t>Rasheed Feroz Khan</a:t>
            </a:r>
          </a:p>
          <a:p>
            <a:pPr marL="342900" indent="-342900">
              <a:buFont typeface="Arial" panose="020B0604020202020204" pitchFamily="34" charset="0"/>
              <a:buChar char="•"/>
            </a:pPr>
            <a:endParaRPr lang="en-US" sz="2400" dirty="0" smtClean="0"/>
          </a:p>
          <a:p>
            <a:r>
              <a:rPr lang="en-US" sz="2400" dirty="0"/>
              <a:t>	</a:t>
            </a:r>
            <a:r>
              <a:rPr lang="en-US" sz="2400" dirty="0" smtClean="0"/>
              <a:t>Twitter - @</a:t>
            </a:r>
            <a:r>
              <a:rPr lang="en-US" sz="2400" dirty="0" err="1" smtClean="0"/>
              <a:t>TechFero</a:t>
            </a:r>
            <a:r>
              <a:rPr lang="en-US" sz="2400" dirty="0" smtClean="0"/>
              <a:t> | @</a:t>
            </a:r>
            <a:r>
              <a:rPr lang="en-US" sz="2400" dirty="0" err="1" smtClean="0"/>
              <a:t>CodeSizzler</a:t>
            </a:r>
            <a:endParaRPr lang="en-US" sz="2400" dirty="0" smtClean="0"/>
          </a:p>
          <a:p>
            <a:pPr marL="342900" indent="-342900">
              <a:buFont typeface="Arial" panose="020B0604020202020204" pitchFamily="34" charset="0"/>
              <a:buChar char="•"/>
            </a:pPr>
            <a:endParaRPr lang="en-US" sz="2400"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563" r="11563"/>
          <a:stretch>
            <a:fillRect/>
          </a:stretch>
        </p:blipFill>
        <p:spPr>
          <a:xfrm>
            <a:off x="-1" y="0"/>
            <a:ext cx="5330283" cy="6858000"/>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1796" y="5430644"/>
            <a:ext cx="1427356" cy="142735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4865" y="5726361"/>
            <a:ext cx="2448468" cy="835922"/>
          </a:xfrm>
          <a:prstGeom prst="rect">
            <a:avLst/>
          </a:prstGeom>
        </p:spPr>
      </p:pic>
    </p:spTree>
    <p:extLst>
      <p:ext uri="{BB962C8B-B14F-4D97-AF65-F5344CB8AC3E}">
        <p14:creationId xmlns:p14="http://schemas.microsoft.com/office/powerpoint/2010/main" val="1822455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6917" y="544009"/>
            <a:ext cx="9336911" cy="894085"/>
          </a:xfrm>
          <a:ln w="28575">
            <a:solidFill>
              <a:schemeClr val="tx1"/>
            </a:solidFill>
          </a:ln>
        </p:spPr>
        <p:txBody>
          <a:bodyPr>
            <a:normAutofit/>
          </a:bodyPr>
          <a:lstStyle/>
          <a:p>
            <a:r>
              <a:rPr lang="en-US" sz="4400" b="1" dirty="0"/>
              <a:t>Demo</a:t>
            </a:r>
            <a:r>
              <a:rPr lang="en-US" sz="4400" dirty="0"/>
              <a:t> – How the Azure Portal Looks likes</a:t>
            </a:r>
          </a:p>
        </p:txBody>
      </p:sp>
      <p:pic>
        <p:nvPicPr>
          <p:cNvPr id="4" name="Picture 3"/>
          <p:cNvPicPr>
            <a:picLocks noChangeAspect="1"/>
          </p:cNvPicPr>
          <p:nvPr/>
        </p:nvPicPr>
        <p:blipFill>
          <a:blip r:embed="rId2"/>
          <a:stretch>
            <a:fillRect/>
          </a:stretch>
        </p:blipFill>
        <p:spPr>
          <a:xfrm>
            <a:off x="1226917" y="1611710"/>
            <a:ext cx="9425827" cy="4949961"/>
          </a:xfrm>
          <a:prstGeom prst="rect">
            <a:avLst/>
          </a:prstGeom>
        </p:spPr>
      </p:pic>
    </p:spTree>
    <p:extLst>
      <p:ext uri="{BB962C8B-B14F-4D97-AF65-F5344CB8AC3E}">
        <p14:creationId xmlns:p14="http://schemas.microsoft.com/office/powerpoint/2010/main" val="3805926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IN" smtClean="0"/>
              <a:t>Azure Boot Camp - Bangalore</a:t>
            </a:r>
            <a:endParaRPr lang="en-IN"/>
          </a:p>
        </p:txBody>
      </p:sp>
      <p:pic>
        <p:nvPicPr>
          <p:cNvPr id="4" name="Picture 3"/>
          <p:cNvPicPr>
            <a:picLocks noChangeAspect="1"/>
          </p:cNvPicPr>
          <p:nvPr/>
        </p:nvPicPr>
        <p:blipFill>
          <a:blip r:embed="rId2"/>
          <a:stretch>
            <a:fillRect/>
          </a:stretch>
        </p:blipFill>
        <p:spPr>
          <a:xfrm>
            <a:off x="489373" y="242887"/>
            <a:ext cx="11213254" cy="5837873"/>
          </a:xfrm>
          <a:prstGeom prst="rect">
            <a:avLst/>
          </a:prstGeom>
        </p:spPr>
      </p:pic>
    </p:spTree>
    <p:extLst>
      <p:ext uri="{BB962C8B-B14F-4D97-AF65-F5344CB8AC3E}">
        <p14:creationId xmlns:p14="http://schemas.microsoft.com/office/powerpoint/2010/main" val="2022861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a:t>
            </a:r>
            <a:r>
              <a:rPr lang="en-IN" dirty="0" err="1" smtClean="0"/>
              <a:t>WebApps</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1228725" y="2486025"/>
            <a:ext cx="9734550" cy="1885950"/>
          </a:xfrm>
          <a:prstGeom prst="rect">
            <a:avLst/>
          </a:prstGeom>
        </p:spPr>
      </p:pic>
    </p:spTree>
    <p:extLst>
      <p:ext uri="{BB962C8B-B14F-4D97-AF65-F5344CB8AC3E}">
        <p14:creationId xmlns:p14="http://schemas.microsoft.com/office/powerpoint/2010/main" val="1708559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IN" smtClean="0"/>
              <a:t>Azure Boot Camp - Bangalore</a:t>
            </a:r>
            <a:endParaRPr lang="en-IN"/>
          </a:p>
        </p:txBody>
      </p:sp>
      <p:pic>
        <p:nvPicPr>
          <p:cNvPr id="4" name="Picture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649149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IN" smtClean="0"/>
              <a:t>Azure Boot Camp - Bangalore</a:t>
            </a:r>
            <a:endParaRPr lang="en-IN"/>
          </a:p>
        </p:txBody>
      </p:sp>
      <p:pic>
        <p:nvPicPr>
          <p:cNvPr id="4" name="Picture 3"/>
          <p:cNvPicPr>
            <a:picLocks noChangeAspect="1"/>
          </p:cNvPicPr>
          <p:nvPr/>
        </p:nvPicPr>
        <p:blipFill>
          <a:blip r:embed="rId2"/>
          <a:stretch>
            <a:fillRect/>
          </a:stretch>
        </p:blipFill>
        <p:spPr>
          <a:xfrm>
            <a:off x="0" y="0"/>
            <a:ext cx="12185547" cy="6858000"/>
          </a:xfrm>
          <a:prstGeom prst="rect">
            <a:avLst/>
          </a:prstGeom>
        </p:spPr>
      </p:pic>
    </p:spTree>
    <p:extLst>
      <p:ext uri="{BB962C8B-B14F-4D97-AF65-F5344CB8AC3E}">
        <p14:creationId xmlns:p14="http://schemas.microsoft.com/office/powerpoint/2010/main" val="655964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9604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 y="2632837"/>
            <a:ext cx="10515600" cy="1325563"/>
          </a:xfrm>
        </p:spPr>
        <p:txBody>
          <a:bodyPr/>
          <a:lstStyle/>
          <a:p>
            <a:pPr algn="ctr"/>
            <a:r>
              <a:rPr lang="en-IN" dirty="0" smtClean="0"/>
              <a:t>Demo – Azure </a:t>
            </a:r>
            <a:r>
              <a:rPr lang="en-IN" dirty="0" err="1" smtClean="0"/>
              <a:t>WebApps</a:t>
            </a:r>
            <a:r>
              <a:rPr lang="en-IN" dirty="0" smtClean="0"/>
              <a:t> &amp; Traffic Manager</a:t>
            </a:r>
            <a:endParaRPr lang="en-IN" dirty="0"/>
          </a:p>
        </p:txBody>
      </p:sp>
      <p:sp>
        <p:nvSpPr>
          <p:cNvPr id="4" name="Footer Placeholder 3"/>
          <p:cNvSpPr>
            <a:spLocks noGrp="1"/>
          </p:cNvSpPr>
          <p:nvPr>
            <p:ph type="ftr" sz="quarter" idx="11"/>
          </p:nvPr>
        </p:nvSpPr>
        <p:spPr/>
        <p:txBody>
          <a:bodyPr/>
          <a:lstStyle/>
          <a:p>
            <a:r>
              <a:rPr lang="en-IN" smtClean="0"/>
              <a:t>Azure Boot Camp - Bangalore</a:t>
            </a:r>
            <a:endParaRPr lang="en-IN"/>
          </a:p>
        </p:txBody>
      </p:sp>
    </p:spTree>
    <p:extLst>
      <p:ext uri="{BB962C8B-B14F-4D97-AF65-F5344CB8AC3E}">
        <p14:creationId xmlns:p14="http://schemas.microsoft.com/office/powerpoint/2010/main" val="333482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2036826" y="2593276"/>
            <a:ext cx="8648700" cy="2238375"/>
          </a:xfrm>
          <a:prstGeom prst="rect">
            <a:avLst/>
          </a:prstGeom>
        </p:spPr>
      </p:pic>
    </p:spTree>
    <p:extLst>
      <p:ext uri="{BB962C8B-B14F-4D97-AF65-F5344CB8AC3E}">
        <p14:creationId xmlns:p14="http://schemas.microsoft.com/office/powerpoint/2010/main" val="2983573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338137" y="300037"/>
            <a:ext cx="11515725" cy="6056313"/>
          </a:xfrm>
          <a:prstGeom prst="rect">
            <a:avLst/>
          </a:prstGeom>
        </p:spPr>
      </p:pic>
    </p:spTree>
    <p:extLst>
      <p:ext uri="{BB962C8B-B14F-4D97-AF65-F5344CB8AC3E}">
        <p14:creationId xmlns:p14="http://schemas.microsoft.com/office/powerpoint/2010/main" val="3473302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17786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Getting Started with your Subscription</a:t>
            </a:r>
          </a:p>
        </p:txBody>
      </p:sp>
      <p:sp>
        <p:nvSpPr>
          <p:cNvPr id="20" name="Rectangle 19"/>
          <p:cNvSpPr/>
          <p:nvPr/>
        </p:nvSpPr>
        <p:spPr>
          <a:xfrm>
            <a:off x="460933" y="1690688"/>
            <a:ext cx="11376126" cy="3553965"/>
          </a:xfrm>
          <a:prstGeom prst="rect">
            <a:avLst/>
          </a:prstGeom>
          <a:solidFill>
            <a:srgbClr val="002060"/>
          </a:solidFill>
        </p:spPr>
        <p:txBody>
          <a:bodyPr wrap="square" lIns="175761" tIns="140609" rIns="175761" bIns="140609">
            <a:noAutofit/>
          </a:bodyPr>
          <a:lstStyle/>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rPr>
              <a:t>Lab guides for this course are on </a:t>
            </a:r>
            <a:r>
              <a:rPr lang="en-US" sz="2800" kern="0" noProof="0" dirty="0" smtClean="0">
                <a:solidFill>
                  <a:schemeClr val="bg1"/>
                </a:solidFill>
                <a:latin typeface="Segoe UI" panose="020B0502040204020203" pitchFamily="34" charset="0"/>
                <a:ea typeface="MS PGothic" panose="020B0600070205080204" pitchFamily="34" charset="-128"/>
                <a:cs typeface="Segoe UI" panose="020B0502040204020203" pitchFamily="34" charset="0"/>
              </a:rPr>
              <a:t>available on the same repository.</a:t>
            </a: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rPr>
              <a:t>Each lab in this course will be accessed from the </a:t>
            </a:r>
            <a:r>
              <a:rPr lang="en-US" sz="2800" kern="0" dirty="0" smtClean="0">
                <a:solidFill>
                  <a:schemeClr val="bg1"/>
                </a:solidFill>
                <a:latin typeface="Segoe UI" panose="020B0502040204020203" pitchFamily="34" charset="0"/>
                <a:ea typeface="MS PGothic" panose="020B0600070205080204" pitchFamily="34" charset="-128"/>
                <a:cs typeface="Segoe UI" panose="020B0502040204020203" pitchFamily="34" charset="0"/>
              </a:rPr>
              <a:t>Azure Portal. </a:t>
            </a:r>
            <a:endPar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rPr>
              <a:t>You will have access </a:t>
            </a:r>
            <a:r>
              <a:rPr lang="en-US" sz="2800" kern="0" dirty="0" smtClean="0">
                <a:solidFill>
                  <a:schemeClr val="bg1"/>
                </a:solidFill>
                <a:latin typeface="Segoe UI" panose="020B0502040204020203" pitchFamily="34" charset="0"/>
                <a:ea typeface="MS PGothic" panose="020B0600070205080204" pitchFamily="34" charset="-128"/>
                <a:cs typeface="Segoe UI" panose="020B0502040204020203" pitchFamily="34" charset="0"/>
              </a:rPr>
              <a:t>until next 30 days from the date of activation.</a:t>
            </a: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R="0" lvl="0" defTabSz="914016" eaLnBrk="1" fontAlgn="auto" latinLnBrk="0" hangingPunct="1">
              <a:lnSpc>
                <a:spcPct val="90000"/>
              </a:lnSpc>
              <a:spcBef>
                <a:spcPts val="0"/>
              </a:spcBef>
              <a:spcAft>
                <a:spcPts val="0"/>
              </a:spcAft>
              <a:buClrTx/>
              <a:buSzTx/>
              <a:tabLst/>
              <a:defRPr/>
            </a:pPr>
            <a:endPar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R="0" lvl="0" defTabSz="914016" eaLnBrk="1" fontAlgn="auto" latinLnBrk="0" hangingPunct="1">
              <a:lnSpc>
                <a:spcPct val="90000"/>
              </a:lnSpc>
              <a:spcBef>
                <a:spcPts val="0"/>
              </a:spcBef>
              <a:spcAft>
                <a:spcPts val="0"/>
              </a:spcAft>
              <a:buClrTx/>
              <a:buSzTx/>
              <a:tabLst/>
              <a:defRPr/>
            </a:pPr>
            <a:r>
              <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rPr>
              <a:t>  DEMO ! </a:t>
            </a:r>
            <a:r>
              <a:rPr lang="en-US" sz="2800" kern="0" dirty="0" smtClean="0">
                <a:solidFill>
                  <a:schemeClr val="bg1"/>
                </a:solidFill>
                <a:latin typeface="Segoe UI" panose="020B0502040204020203" pitchFamily="34" charset="0"/>
                <a:ea typeface="MS PGothic" panose="020B0600070205080204" pitchFamily="34" charset="-128"/>
                <a:cs typeface="Segoe UI" panose="020B0502040204020203" pitchFamily="34" charset="0"/>
              </a:rPr>
              <a:t>Login</a:t>
            </a:r>
            <a:r>
              <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rPr>
              <a:t> </a:t>
            </a:r>
            <a:r>
              <a:rPr lang="en-US" sz="2800" kern="0" dirty="0" smtClean="0">
                <a:solidFill>
                  <a:schemeClr val="bg1"/>
                </a:solidFill>
                <a:latin typeface="Segoe UI" panose="020B0502040204020203" pitchFamily="34" charset="0"/>
                <a:ea typeface="MS PGothic" panose="020B0600070205080204" pitchFamily="34" charset="-128"/>
                <a:cs typeface="Segoe UI" panose="020B0502040204020203" pitchFamily="34" charset="0"/>
              </a:rPr>
              <a:t>! </a:t>
            </a:r>
            <a:r>
              <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rPr>
              <a:t>Learn </a:t>
            </a:r>
            <a:r>
              <a:rPr lang="en-US" sz="2800" kern="0" dirty="0" err="1">
                <a:solidFill>
                  <a:schemeClr val="bg1"/>
                </a:solidFill>
                <a:latin typeface="Segoe UI" panose="020B0502040204020203" pitchFamily="34" charset="0"/>
                <a:ea typeface="MS PGothic" panose="020B0600070205080204" pitchFamily="34" charset="-128"/>
                <a:cs typeface="Segoe UI" panose="020B0502040204020203" pitchFamily="34" charset="0"/>
              </a:rPr>
              <a:t>Learn</a:t>
            </a:r>
            <a:r>
              <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rPr>
              <a:t> </a:t>
            </a:r>
            <a:r>
              <a:rPr lang="en-US" sz="2800" kern="0" dirty="0" err="1">
                <a:solidFill>
                  <a:schemeClr val="bg1"/>
                </a:solidFill>
                <a:latin typeface="Segoe UI" panose="020B0502040204020203" pitchFamily="34" charset="0"/>
                <a:ea typeface="MS PGothic" panose="020B0600070205080204" pitchFamily="34" charset="-128"/>
                <a:cs typeface="Segoe UI" panose="020B0502040204020203" pitchFamily="34" charset="0"/>
              </a:rPr>
              <a:t>Learn</a:t>
            </a:r>
            <a:r>
              <a:rPr lang="en-US" sz="2800" kern="0" dirty="0">
                <a:solidFill>
                  <a:schemeClr val="bg1"/>
                </a:solidFill>
                <a:latin typeface="Segoe UI" panose="020B0502040204020203" pitchFamily="34" charset="0"/>
                <a:ea typeface="MS PGothic" panose="020B0600070205080204" pitchFamily="34" charset="-128"/>
                <a:cs typeface="Segoe UI" panose="020B0502040204020203" pitchFamily="34" charset="0"/>
              </a:rPr>
              <a:t>!</a:t>
            </a: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R="0" lvl="0" defTabSz="914016" eaLnBrk="1" fontAlgn="auto" latinLnBrk="0" hangingPunct="1">
              <a:lnSpc>
                <a:spcPct val="90000"/>
              </a:lnSpc>
              <a:spcBef>
                <a:spcPts val="0"/>
              </a:spcBef>
              <a:spcAft>
                <a:spcPts val="0"/>
              </a:spcAft>
              <a:buClrTx/>
              <a:buSzTx/>
              <a:tabLst/>
              <a:defRPr/>
            </a:pP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2800" kern="0" noProof="0" dirty="0">
              <a:solidFill>
                <a:schemeClr val="bg1"/>
              </a:solidFill>
              <a:latin typeface="Segoe UI" panose="020B0502040204020203" pitchFamily="34" charset="0"/>
              <a:ea typeface="MS PGothic" panose="020B0600070205080204" pitchFamily="34" charset="-128"/>
              <a:cs typeface="Segoe UI" panose="020B0502040204020203" pitchFamily="34" charset="0"/>
            </a:endParaRPr>
          </a:p>
          <a:p>
            <a:pPr marL="171450" marR="0" lvl="0" indent="-171450" defTabSz="914016"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ea typeface="MS PGothic" panose="020B0600070205080204" pitchFamily="34" charset="-128"/>
              <a:cs typeface="Segoe UI" panose="020B0502040204020203" pitchFamily="34" charset="0"/>
            </a:endParaRPr>
          </a:p>
        </p:txBody>
      </p:sp>
    </p:spTree>
    <p:extLst>
      <p:ext uri="{BB962C8B-B14F-4D97-AF65-F5344CB8AC3E}">
        <p14:creationId xmlns:p14="http://schemas.microsoft.com/office/powerpoint/2010/main" val="308172287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2805727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712660" y="365125"/>
            <a:ext cx="10641140" cy="5811838"/>
          </a:xfrm>
          <a:prstGeom prst="rect">
            <a:avLst/>
          </a:prstGeom>
        </p:spPr>
      </p:pic>
    </p:spTree>
    <p:extLst>
      <p:ext uri="{BB962C8B-B14F-4D97-AF65-F5344CB8AC3E}">
        <p14:creationId xmlns:p14="http://schemas.microsoft.com/office/powerpoint/2010/main" val="2066334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352896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560815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89596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3"/>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52942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dirty="0" smtClean="0"/>
              <a:t>Azure Boot Camp - Bangalore</a:t>
            </a:r>
            <a:endParaRPr lang="en-IN" dirty="0"/>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2408727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89513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33558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252332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369" y="5726361"/>
            <a:ext cx="2448468" cy="83592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9703" y="5430644"/>
            <a:ext cx="1427356" cy="1427356"/>
          </a:xfrm>
          <a:prstGeom prst="rect">
            <a:avLst/>
          </a:prstGeom>
        </p:spPr>
      </p:pic>
      <p:sp>
        <p:nvSpPr>
          <p:cNvPr id="5" name="TextBox 4"/>
          <p:cNvSpPr txBox="1"/>
          <p:nvPr/>
        </p:nvSpPr>
        <p:spPr>
          <a:xfrm>
            <a:off x="838200" y="1591056"/>
            <a:ext cx="10998859" cy="308392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2000" i="1" dirty="0" smtClean="0"/>
              <a:t>Introduction to Azure Cloud.</a:t>
            </a:r>
          </a:p>
          <a:p>
            <a:pPr marL="285750" indent="-285750">
              <a:lnSpc>
                <a:spcPct val="200000"/>
              </a:lnSpc>
              <a:buFont typeface="Arial" panose="020B0604020202020204" pitchFamily="34" charset="0"/>
              <a:buChar char="•"/>
            </a:pPr>
            <a:r>
              <a:rPr lang="en-IN" sz="2000" i="1" dirty="0" smtClean="0"/>
              <a:t>Azure </a:t>
            </a:r>
            <a:r>
              <a:rPr lang="en-IN" sz="2000" i="1" dirty="0" err="1" smtClean="0"/>
              <a:t>WebApps</a:t>
            </a:r>
            <a:r>
              <a:rPr lang="en-IN" sz="2000" i="1" dirty="0" smtClean="0"/>
              <a:t> – Deployment Slots on Azure. </a:t>
            </a:r>
          </a:p>
          <a:p>
            <a:pPr marL="285750" indent="-285750">
              <a:lnSpc>
                <a:spcPct val="200000"/>
              </a:lnSpc>
              <a:buFont typeface="Arial" panose="020B0604020202020204" pitchFamily="34" charset="0"/>
              <a:buChar char="•"/>
            </a:pPr>
            <a:r>
              <a:rPr lang="en-IN" sz="2000" i="1" dirty="0" smtClean="0"/>
              <a:t>Traffic Manager.</a:t>
            </a:r>
          </a:p>
          <a:p>
            <a:pPr marL="285750" indent="-285750">
              <a:lnSpc>
                <a:spcPct val="200000"/>
              </a:lnSpc>
              <a:buFont typeface="Arial" panose="020B0604020202020204" pitchFamily="34" charset="0"/>
              <a:buChar char="•"/>
            </a:pPr>
            <a:r>
              <a:rPr lang="en-IN" sz="2000" i="1" dirty="0" smtClean="0"/>
              <a:t>Azure Virtual Machines – VM </a:t>
            </a:r>
            <a:r>
              <a:rPr lang="en-IN" sz="2000" i="1" dirty="0" err="1" smtClean="0"/>
              <a:t>ScaleSet</a:t>
            </a:r>
            <a:r>
              <a:rPr lang="en-IN" sz="2000" i="1" dirty="0" smtClean="0"/>
              <a:t> | </a:t>
            </a:r>
            <a:r>
              <a:rPr lang="en-IN" sz="2000" i="1" dirty="0" err="1" smtClean="0"/>
              <a:t>Powershell</a:t>
            </a:r>
            <a:r>
              <a:rPr lang="en-IN" sz="2000" i="1" dirty="0" smtClean="0"/>
              <a:t>.</a:t>
            </a:r>
          </a:p>
          <a:p>
            <a:pPr marL="285750" indent="-285750">
              <a:lnSpc>
                <a:spcPct val="200000"/>
              </a:lnSpc>
              <a:buFont typeface="Arial" panose="020B0604020202020204" pitchFamily="34" charset="0"/>
              <a:buChar char="•"/>
            </a:pPr>
            <a:r>
              <a:rPr lang="en-IN" sz="2000" i="1" dirty="0" smtClean="0"/>
              <a:t>Storage Accounts – Blobs, Files, Tables and Queues.</a:t>
            </a:r>
            <a:r>
              <a:rPr lang="en-IN" sz="2000" dirty="0" smtClean="0"/>
              <a:t> </a:t>
            </a:r>
            <a:endParaRPr lang="en-IN" sz="2000" dirty="0"/>
          </a:p>
        </p:txBody>
      </p:sp>
      <p:sp>
        <p:nvSpPr>
          <p:cNvPr id="6" name="Footer Placeholder 5"/>
          <p:cNvSpPr>
            <a:spLocks noGrp="1"/>
          </p:cNvSpPr>
          <p:nvPr>
            <p:ph type="ftr" sz="quarter" idx="11"/>
          </p:nvPr>
        </p:nvSpPr>
        <p:spPr/>
        <p:txBody>
          <a:bodyPr/>
          <a:lstStyle/>
          <a:p>
            <a:r>
              <a:rPr lang="en-IN" smtClean="0"/>
              <a:t>Azure Boot Camp - Bangalore</a:t>
            </a:r>
            <a:endParaRPr lang="en-IN"/>
          </a:p>
        </p:txBody>
      </p:sp>
    </p:spTree>
    <p:extLst>
      <p:ext uri="{BB962C8B-B14F-4D97-AF65-F5344CB8AC3E}">
        <p14:creationId xmlns:p14="http://schemas.microsoft.com/office/powerpoint/2010/main" val="568930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44296" y="365125"/>
            <a:ext cx="10509504" cy="5811838"/>
          </a:xfrm>
          <a:prstGeom prst="rect">
            <a:avLst/>
          </a:prstGeom>
        </p:spPr>
      </p:pic>
    </p:spTree>
    <p:extLst>
      <p:ext uri="{BB962C8B-B14F-4D97-AF65-F5344CB8AC3E}">
        <p14:creationId xmlns:p14="http://schemas.microsoft.com/office/powerpoint/2010/main" val="4072916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406737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306575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2331954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2989949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3938587" y="450913"/>
            <a:ext cx="4314825" cy="5572125"/>
          </a:xfrm>
          <a:prstGeom prst="rect">
            <a:avLst/>
          </a:prstGeom>
        </p:spPr>
      </p:pic>
    </p:spTree>
    <p:extLst>
      <p:ext uri="{BB962C8B-B14F-4D97-AF65-F5344CB8AC3E}">
        <p14:creationId xmlns:p14="http://schemas.microsoft.com/office/powerpoint/2010/main" val="2726383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506753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271078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2670929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5353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1" y="89420"/>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662009" y="3779520"/>
            <a:ext cx="2214880" cy="2527311"/>
          </a:xfrm>
          <a:prstGeom prst="rect">
            <a:avLst/>
          </a:prstGeom>
        </p:spPr>
      </p:pic>
      <p:sp>
        <p:nvSpPr>
          <p:cNvPr id="4" name="Rectangle 3"/>
          <p:cNvSpPr/>
          <p:nvPr/>
        </p:nvSpPr>
        <p:spPr bwMode="auto">
          <a:xfrm>
            <a:off x="5111076" y="89420"/>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a:t>
            </a:r>
            <a:r>
              <a:rPr lang="en-US" sz="5400"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cloud</a:t>
            </a: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3399794" y="930199"/>
            <a:ext cx="8666693" cy="4832635"/>
          </a:xfrm>
          <a:prstGeom prst="rect">
            <a:avLst/>
          </a:prstGeom>
        </p:spPr>
        <p:txBody>
          <a:bodyPr>
            <a:noAutofit/>
          </a:bodyPr>
          <a:lstStyle/>
          <a:p>
            <a:pPr marL="0" indent="0" algn="just">
              <a:buNone/>
            </a:pPr>
            <a:r>
              <a:rPr lang="en-IN" sz="4000" dirty="0">
                <a:solidFill>
                  <a:srgbClr val="00B0F0">
                    <a:alpha val="99000"/>
                  </a:srgbClr>
                </a:solidFill>
                <a:latin typeface="Segoe UI Light" pitchFamily="34" charset="0"/>
              </a:rPr>
              <a:t>The practice of using a network of remote servers hosted on the Internet to store, manage, and process data, rather than a local server or a personal computer.</a:t>
            </a:r>
          </a:p>
          <a:p>
            <a:pPr marL="0" indent="0">
              <a:buNone/>
            </a:pPr>
            <a:r>
              <a:rPr lang="en-US" sz="4000" dirty="0">
                <a:solidFill>
                  <a:srgbClr val="00B0F0">
                    <a:alpha val="99000"/>
                  </a:srgbClr>
                </a:solidFill>
                <a:latin typeface="Segoe UI Light" pitchFamily="34" charset="0"/>
              </a:rPr>
              <a:t>An approach to computing that’s about internet scale 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649" y="1054024"/>
            <a:ext cx="1348677" cy="1333085"/>
          </a:xfrm>
          <a:prstGeom prst="rect">
            <a:avLst/>
          </a:prstGeom>
        </p:spPr>
      </p:pic>
      <p:sp>
        <p:nvSpPr>
          <p:cNvPr id="2" name="Footer Placeholder 1"/>
          <p:cNvSpPr>
            <a:spLocks noGrp="1"/>
          </p:cNvSpPr>
          <p:nvPr>
            <p:ph type="ftr" sz="quarter" idx="11"/>
          </p:nvPr>
        </p:nvSpPr>
        <p:spPr/>
        <p:txBody>
          <a:bodyPr/>
          <a:lstStyle/>
          <a:p>
            <a:r>
              <a:rPr lang="en-IN" smtClean="0"/>
              <a:t>Azure Boot Camp - Bangalore</a:t>
            </a:r>
            <a:endParaRPr lang="en-IN"/>
          </a:p>
        </p:txBody>
      </p:sp>
    </p:spTree>
    <p:extLst>
      <p:ext uri="{BB962C8B-B14F-4D97-AF65-F5344CB8AC3E}">
        <p14:creationId xmlns:p14="http://schemas.microsoft.com/office/powerpoint/2010/main" val="23205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8" presetClass="emph" presetSubtype="0" repeatCount="indefinite" fill="hold" nodeType="afterEffect">
                                  <p:stCondLst>
                                    <p:cond delay="200"/>
                                  </p:stCondLst>
                                  <p:childTnLst>
                                    <p:animRot by="-21600000">
                                      <p:cBhvr>
                                        <p:cTn id="29"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2389632" y="2481834"/>
            <a:ext cx="7924800" cy="2095500"/>
          </a:xfrm>
          <a:prstGeom prst="rect">
            <a:avLst/>
          </a:prstGeom>
        </p:spPr>
      </p:pic>
    </p:spTree>
    <p:extLst>
      <p:ext uri="{BB962C8B-B14F-4D97-AF65-F5344CB8AC3E}">
        <p14:creationId xmlns:p14="http://schemas.microsoft.com/office/powerpoint/2010/main" val="810798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0" y="-29369"/>
            <a:ext cx="12192000" cy="6385719"/>
          </a:xfrm>
          <a:prstGeom prst="rect">
            <a:avLst/>
          </a:prstGeom>
        </p:spPr>
      </p:pic>
    </p:spTree>
    <p:extLst>
      <p:ext uri="{BB962C8B-B14F-4D97-AF65-F5344CB8AC3E}">
        <p14:creationId xmlns:p14="http://schemas.microsoft.com/office/powerpoint/2010/main" val="1069264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147637" y="0"/>
            <a:ext cx="11896725" cy="6391275"/>
          </a:xfrm>
          <a:prstGeom prst="rect">
            <a:avLst/>
          </a:prstGeom>
        </p:spPr>
      </p:pic>
    </p:spTree>
    <p:extLst>
      <p:ext uri="{BB962C8B-B14F-4D97-AF65-F5344CB8AC3E}">
        <p14:creationId xmlns:p14="http://schemas.microsoft.com/office/powerpoint/2010/main" val="98629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Azure Boot Camp - Bangalore</a:t>
            </a:r>
            <a:endParaRPr lang="en-IN"/>
          </a:p>
        </p:txBody>
      </p:sp>
      <p:sp>
        <p:nvSpPr>
          <p:cNvPr id="5" name="TextBox 4"/>
          <p:cNvSpPr txBox="1"/>
          <p:nvPr/>
        </p:nvSpPr>
        <p:spPr>
          <a:xfrm>
            <a:off x="1512192" y="3075753"/>
            <a:ext cx="9606527" cy="646331"/>
          </a:xfrm>
          <a:prstGeom prst="rect">
            <a:avLst/>
          </a:prstGeom>
          <a:noFill/>
        </p:spPr>
        <p:txBody>
          <a:bodyPr wrap="square" rtlCol="0">
            <a:spAutoFit/>
          </a:bodyPr>
          <a:lstStyle/>
          <a:p>
            <a:pPr algn="ctr"/>
            <a:r>
              <a:rPr lang="en-IN" sz="3600" dirty="0" smtClean="0"/>
              <a:t>Thanks for Joining!!</a:t>
            </a:r>
            <a:endParaRPr lang="en-IN" sz="3600" dirty="0"/>
          </a:p>
        </p:txBody>
      </p:sp>
    </p:spTree>
    <p:extLst>
      <p:ext uri="{BB962C8B-B14F-4D97-AF65-F5344CB8AC3E}">
        <p14:creationId xmlns:p14="http://schemas.microsoft.com/office/powerpoint/2010/main" val="751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6022" y="609601"/>
            <a:ext cx="11072639" cy="2624887"/>
          </a:xfrm>
        </p:spPr>
        <p:txBody>
          <a:bodyPr>
            <a:normAutofit fontScale="92500" lnSpcReduction="10000"/>
          </a:bodyPr>
          <a:lstStyle/>
          <a:p>
            <a:pPr>
              <a:spcBef>
                <a:spcPts val="1799"/>
              </a:spcBef>
            </a:pPr>
            <a:r>
              <a:rPr lang="en-US" sz="4800" dirty="0">
                <a:solidFill>
                  <a:schemeClr val="tx1"/>
                </a:solidFill>
              </a:rPr>
              <a:t>Why the cloud?</a:t>
            </a:r>
          </a:p>
          <a:p>
            <a:pPr>
              <a:spcBef>
                <a:spcPts val="1799"/>
              </a:spcBef>
            </a:pPr>
            <a:r>
              <a:rPr lang="en-US" sz="3200" dirty="0">
                <a:solidFill>
                  <a:schemeClr val="tx1"/>
                </a:solidFill>
              </a:rPr>
              <a:t>Rapidly setup environments to drive business priorities</a:t>
            </a:r>
          </a:p>
          <a:p>
            <a:pPr>
              <a:spcBef>
                <a:spcPts val="1799"/>
              </a:spcBef>
            </a:pPr>
            <a:r>
              <a:rPr lang="en-US" sz="3200" dirty="0">
                <a:solidFill>
                  <a:schemeClr val="tx1"/>
                </a:solidFill>
              </a:rPr>
              <a:t>Scale to meet peak demands </a:t>
            </a:r>
          </a:p>
          <a:p>
            <a:pPr>
              <a:spcBef>
                <a:spcPts val="1799"/>
              </a:spcBef>
            </a:pPr>
            <a:r>
              <a:rPr lang="en-US" sz="3200" dirty="0">
                <a:solidFill>
                  <a:schemeClr val="tx1"/>
                </a:solidFill>
              </a:rPr>
              <a:t>Increase daily activities, efficiency and reduced cost.</a:t>
            </a:r>
          </a:p>
          <a:p>
            <a:endParaRPr lang="en-US" sz="3200" dirty="0">
              <a:solidFill>
                <a:schemeClr val="tx1"/>
              </a:solidFill>
            </a:endParaRPr>
          </a:p>
          <a:p>
            <a:endParaRPr lang="en-US" sz="3200" dirty="0">
              <a:solidFill>
                <a:schemeClr val="tx1"/>
              </a:solidFill>
            </a:endParaRPr>
          </a:p>
        </p:txBody>
      </p:sp>
      <p:grpSp>
        <p:nvGrpSpPr>
          <p:cNvPr id="4" name="Group 3"/>
          <p:cNvGrpSpPr/>
          <p:nvPr/>
        </p:nvGrpSpPr>
        <p:grpSpPr>
          <a:xfrm>
            <a:off x="7910597" y="3436765"/>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grpSp>
      <p:grpSp>
        <p:nvGrpSpPr>
          <p:cNvPr id="8" name="Group 7"/>
          <p:cNvGrpSpPr/>
          <p:nvPr/>
        </p:nvGrpSpPr>
        <p:grpSpPr>
          <a:xfrm>
            <a:off x="4273902" y="3432883"/>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grpSp>
      </p:grpSp>
      <p:grpSp>
        <p:nvGrpSpPr>
          <p:cNvPr id="16" name="Group 15"/>
          <p:cNvGrpSpPr/>
          <p:nvPr/>
        </p:nvGrpSpPr>
        <p:grpSpPr>
          <a:xfrm>
            <a:off x="591375" y="3432883"/>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p>
          </p:txBody>
        </p:sp>
      </p:grpSp>
      <p:sp>
        <p:nvSpPr>
          <p:cNvPr id="2" name="Footer Placeholder 1"/>
          <p:cNvSpPr>
            <a:spLocks noGrp="1"/>
          </p:cNvSpPr>
          <p:nvPr>
            <p:ph type="ftr" sz="quarter" idx="11"/>
          </p:nvPr>
        </p:nvSpPr>
        <p:spPr/>
        <p:txBody>
          <a:bodyPr/>
          <a:lstStyle/>
          <a:p>
            <a:r>
              <a:rPr lang="en-IN" smtClean="0"/>
              <a:t>Azure Boot Camp - Bangalore</a:t>
            </a:r>
            <a:endParaRPr lang="en-IN"/>
          </a:p>
        </p:txBody>
      </p:sp>
    </p:spTree>
    <p:extLst>
      <p:ext uri="{BB962C8B-B14F-4D97-AF65-F5344CB8AC3E}">
        <p14:creationId xmlns:p14="http://schemas.microsoft.com/office/powerpoint/2010/main" val="245568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60121" y="162865"/>
            <a:ext cx="8980466"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b="1" spc="-100" dirty="0">
                <a:ln w="3175">
                  <a:noFill/>
                </a:ln>
                <a:solidFill>
                  <a:srgbClr val="0070C0"/>
                </a:solidFill>
                <a:latin typeface="Segoe UI Light" pitchFamily="34" charset="0"/>
                <a:cs typeface="Arial" charset="0"/>
              </a:rPr>
              <a:t>What is Microsoft Azure?</a:t>
            </a:r>
            <a:endParaRPr lang="en-US" altLang="zh-CN" sz="5400" b="1" spc="-100" dirty="0">
              <a:ln w="3175">
                <a:noFill/>
              </a:ln>
              <a:solidFill>
                <a:srgbClr val="0070C0"/>
              </a:solidFill>
              <a:latin typeface="Segoe UI Light" pitchFamily="34" charset="0"/>
              <a:cs typeface="Arial" charset="0"/>
            </a:endParaRPr>
          </a:p>
        </p:txBody>
      </p:sp>
      <p:sp>
        <p:nvSpPr>
          <p:cNvPr id="3" name="Text Placeholder 2"/>
          <p:cNvSpPr>
            <a:spLocks noGrp="1"/>
          </p:cNvSpPr>
          <p:nvPr>
            <p:ph idx="4294967295"/>
          </p:nvPr>
        </p:nvSpPr>
        <p:spPr>
          <a:xfrm>
            <a:off x="2507722" y="1369684"/>
            <a:ext cx="9496430" cy="4353780"/>
          </a:xfrm>
          <a:prstGeom prst="rect">
            <a:avLst/>
          </a:prstGeom>
        </p:spPr>
        <p:txBody>
          <a:bodyPr>
            <a:normAutofit/>
          </a:bodyPr>
          <a:lstStyle/>
          <a:p>
            <a:pPr marL="0" indent="0" algn="just">
              <a:buNone/>
            </a:pPr>
            <a:r>
              <a:rPr lang="en-IN" sz="4000" dirty="0">
                <a:solidFill>
                  <a:srgbClr val="00B0F0">
                    <a:alpha val="99000"/>
                  </a:srgbClr>
                </a:solidFill>
                <a:latin typeface="Segoe UI Light" pitchFamily="34" charset="0"/>
              </a:rPr>
              <a:t>Azure is Microsoft’s cloud computing platform, a growing collection of </a:t>
            </a:r>
            <a:r>
              <a:rPr lang="en-IN" sz="4000" b="1" dirty="0">
                <a:solidFill>
                  <a:srgbClr val="00B0F0">
                    <a:alpha val="99000"/>
                  </a:srgbClr>
                </a:solidFill>
                <a:latin typeface="Segoe UI Light" pitchFamily="34" charset="0"/>
              </a:rPr>
              <a:t>integrated services</a:t>
            </a:r>
            <a:r>
              <a:rPr lang="en-IN" sz="4000" dirty="0">
                <a:solidFill>
                  <a:srgbClr val="00B0F0">
                    <a:alpha val="99000"/>
                  </a:srgbClr>
                </a:solidFill>
                <a:latin typeface="Segoe UI Light" pitchFamily="34" charset="0"/>
              </a:rPr>
              <a:t>—analytics, computing, database, mobile, networking, storage, and web—for moving faster, achieving more, and saving money.</a:t>
            </a:r>
          </a:p>
          <a:p>
            <a:pPr marL="0" indent="0" algn="just">
              <a:buNone/>
            </a:pPr>
            <a:endParaRPr lang="en-US" sz="4000" dirty="0">
              <a:solidFill>
                <a:srgbClr val="00B0F0">
                  <a:alpha val="99000"/>
                </a:srgbClr>
              </a:solidFill>
              <a:latin typeface="Segoe UI Ligh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148" y="6182663"/>
            <a:ext cx="3293533" cy="41917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3" y="4592465"/>
            <a:ext cx="2590789" cy="2202171"/>
          </a:xfrm>
          <a:prstGeom prst="rect">
            <a:avLst/>
          </a:prstGeom>
        </p:spPr>
      </p:pic>
      <p:sp>
        <p:nvSpPr>
          <p:cNvPr id="6" name="Footer Placeholder 5"/>
          <p:cNvSpPr>
            <a:spLocks noGrp="1"/>
          </p:cNvSpPr>
          <p:nvPr>
            <p:ph type="ftr" sz="quarter" idx="11"/>
          </p:nvPr>
        </p:nvSpPr>
        <p:spPr/>
        <p:txBody>
          <a:bodyPr/>
          <a:lstStyle/>
          <a:p>
            <a:r>
              <a:rPr lang="en-IN" smtClean="0"/>
              <a:t>Azure Boot Camp - Bangalore</a:t>
            </a:r>
            <a:endParaRPr lang="en-IN"/>
          </a:p>
        </p:txBody>
      </p:sp>
    </p:spTree>
    <p:extLst>
      <p:ext uri="{BB962C8B-B14F-4D97-AF65-F5344CB8AC3E}">
        <p14:creationId xmlns:p14="http://schemas.microsoft.com/office/powerpoint/2010/main" val="234369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Footer Placeholder 1"/>
          <p:cNvSpPr>
            <a:spLocks noGrp="1"/>
          </p:cNvSpPr>
          <p:nvPr>
            <p:ph type="ftr" sz="quarter" idx="11"/>
          </p:nvPr>
        </p:nvSpPr>
        <p:spPr/>
        <p:txBody>
          <a:bodyPr/>
          <a:lstStyle/>
          <a:p>
            <a:r>
              <a:rPr lang="en-IN" smtClean="0"/>
              <a:t>Azure Boot Camp - Bangalore</a:t>
            </a:r>
            <a:endParaRPr lang="en-IN"/>
          </a:p>
        </p:txBody>
      </p:sp>
    </p:spTree>
    <p:extLst>
      <p:ext uri="{BB962C8B-B14F-4D97-AF65-F5344CB8AC3E}">
        <p14:creationId xmlns:p14="http://schemas.microsoft.com/office/powerpoint/2010/main" val="216149345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Azure Regions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4988473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Resource Groups</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Azure Boot Camp - Bangalore</a:t>
            </a:r>
            <a:endParaRPr lang="en-IN"/>
          </a:p>
        </p:txBody>
      </p:sp>
      <p:pic>
        <p:nvPicPr>
          <p:cNvPr id="5" name="Picture 4"/>
          <p:cNvPicPr>
            <a:picLocks noChangeAspect="1"/>
          </p:cNvPicPr>
          <p:nvPr/>
        </p:nvPicPr>
        <p:blipFill>
          <a:blip r:embed="rId2"/>
          <a:stretch>
            <a:fillRect/>
          </a:stretch>
        </p:blipFill>
        <p:spPr>
          <a:xfrm>
            <a:off x="1881187" y="2767393"/>
            <a:ext cx="8429625" cy="2219325"/>
          </a:xfrm>
          <a:prstGeom prst="rect">
            <a:avLst/>
          </a:prstGeom>
        </p:spPr>
      </p:pic>
    </p:spTree>
    <p:extLst>
      <p:ext uri="{BB962C8B-B14F-4D97-AF65-F5344CB8AC3E}">
        <p14:creationId xmlns:p14="http://schemas.microsoft.com/office/powerpoint/2010/main" val="1703865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733</Words>
  <Application>Microsoft Office PowerPoint</Application>
  <PresentationFormat>Widescreen</PresentationFormat>
  <Paragraphs>107</Paragraphs>
  <Slides>43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MS PGothic</vt:lpstr>
      <vt:lpstr>宋体</vt:lpstr>
      <vt:lpstr>Arial</vt:lpstr>
      <vt:lpstr>Calibri</vt:lpstr>
      <vt:lpstr>Calibri Light</vt:lpstr>
      <vt:lpstr>Segoe UI</vt:lpstr>
      <vt:lpstr>Segoe UI Light</vt:lpstr>
      <vt:lpstr>Office Theme</vt:lpstr>
      <vt:lpstr>PowerPoint Presentation</vt:lpstr>
      <vt:lpstr>Getting Started with your Subscription</vt:lpstr>
      <vt:lpstr>Agenda</vt:lpstr>
      <vt:lpstr>PowerPoint Presentation</vt:lpstr>
      <vt:lpstr>PowerPoint Presentation</vt:lpstr>
      <vt:lpstr>PowerPoint Presentation</vt:lpstr>
      <vt:lpstr>PowerPoint Presentation</vt:lpstr>
      <vt:lpstr>Azure Regions</vt:lpstr>
      <vt:lpstr>Resource Groups</vt:lpstr>
      <vt:lpstr>Demo – How the Azure Portal Looks likes</vt:lpstr>
      <vt:lpstr>PowerPoint Presentation</vt:lpstr>
      <vt:lpstr>Azure WebApps</vt:lpstr>
      <vt:lpstr>PowerPoint Presentation</vt:lpstr>
      <vt:lpstr>PowerPoint Presentation</vt:lpstr>
      <vt:lpstr>PowerPoint Presentation</vt:lpstr>
      <vt:lpstr>Demo – Azure WebApps &amp; Traffic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Rasheed Feroz Khan.J</dc:creator>
  <cp:lastModifiedBy>Abdul Rasheed Feroz Khan.J</cp:lastModifiedBy>
  <cp:revision>12</cp:revision>
  <dcterms:created xsi:type="dcterms:W3CDTF">2017-08-04T05:59:19Z</dcterms:created>
  <dcterms:modified xsi:type="dcterms:W3CDTF">2017-08-04T19:33:59Z</dcterms:modified>
</cp:coreProperties>
</file>